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3047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3996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3685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0029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1151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1157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372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03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1179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7701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0042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4FA68-4EA1-44C9-9C7C-3BA64E0B6513}" type="datetimeFigureOut">
              <a:rPr lang="pl-PL" smtClean="0"/>
              <a:pPr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6700-551B-497E-A79E-74FD94BD15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2322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734" y="148847"/>
            <a:ext cx="10845053" cy="649924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935114" y="430307"/>
            <a:ext cx="59334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  <a:cs typeface="Calibri Light" panose="020F0302020204030204" pitchFamily="34" charset="0"/>
              </a:rPr>
              <a:t>Dąbrowski Budżet Partycypacyjny 2.0.</a:t>
            </a:r>
          </a:p>
          <a:p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  <a:cs typeface="Calibri Light" panose="020F0302020204030204" pitchFamily="34" charset="0"/>
              </a:rPr>
              <a:t>Dialog zamiast Rywalizacji</a:t>
            </a:r>
            <a:endParaRPr lang="pl-PL" sz="4000" dirty="0">
              <a:solidFill>
                <a:schemeClr val="accent6">
                  <a:lumMod val="50000"/>
                </a:schemeClr>
              </a:solidFill>
              <a:cs typeface="Calibri Light" panose="020F0302020204030204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6243" y="5882047"/>
            <a:ext cx="1664072" cy="857097"/>
          </a:xfrm>
          <a:prstGeom prst="rect">
            <a:avLst/>
          </a:prstGeom>
        </p:spPr>
      </p:pic>
      <p:pic>
        <p:nvPicPr>
          <p:cNvPr id="9" name="Picture 6" descr="Znalezione obrazy dla zapytania napraw sobie mias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0545" y="5853278"/>
            <a:ext cx="882557" cy="88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7442" y="5763193"/>
            <a:ext cx="3510835" cy="109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348" y="5906791"/>
            <a:ext cx="1927182" cy="77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Znalezione obrazy dla zapytania centrum aktywno&amp;sacute;ci obywatelskiej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650"/>
          <a:stretch/>
        </p:blipFill>
        <p:spPr bwMode="auto">
          <a:xfrm>
            <a:off x="2651447" y="5894952"/>
            <a:ext cx="1796385" cy="943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02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/>
          <p:cNvSpPr txBox="1">
            <a:spLocks/>
          </p:cNvSpPr>
          <p:nvPr/>
        </p:nvSpPr>
        <p:spPr>
          <a:xfrm>
            <a:off x="1255295" y="4212974"/>
            <a:ext cx="11157284" cy="1036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32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617" y="709864"/>
            <a:ext cx="11801383" cy="520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87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Znalezione obrazy dla zapytania napraw sobie mias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1223" y="5303055"/>
            <a:ext cx="991195" cy="99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236" y="2283294"/>
            <a:ext cx="1927182" cy="77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Znalezione obrazy dla zapytania centrum aktywno&amp;sacute;ci obywatelskie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650"/>
          <a:stretch/>
        </p:blipFill>
        <p:spPr bwMode="auto">
          <a:xfrm>
            <a:off x="190635" y="3684704"/>
            <a:ext cx="1888785" cy="992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35" y="950321"/>
            <a:ext cx="1959383" cy="918461"/>
          </a:xfrm>
          <a:prstGeom prst="rect">
            <a:avLst/>
          </a:prstGeom>
        </p:spPr>
      </p:pic>
      <p:cxnSp>
        <p:nvCxnSpPr>
          <p:cNvPr id="4" name="Łącznik prosty 3"/>
          <p:cNvCxnSpPr/>
          <p:nvPr/>
        </p:nvCxnSpPr>
        <p:spPr>
          <a:xfrm>
            <a:off x="2299215" y="1062318"/>
            <a:ext cx="11385" cy="518405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2396815" y="1062318"/>
            <a:ext cx="943485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Do realizacji w 2018 r. wypracowano </a:t>
            </a:r>
            <a:r>
              <a:rPr lang="pl-PL" sz="2000" b="1" dirty="0"/>
              <a:t>7</a:t>
            </a:r>
            <a:r>
              <a:rPr lang="pl-PL" sz="2000" b="1" dirty="0" smtClean="0"/>
              <a:t>7 projektów </a:t>
            </a:r>
            <a:r>
              <a:rPr lang="pl-PL" sz="2000" dirty="0" smtClean="0"/>
              <a:t>w </a:t>
            </a:r>
            <a:r>
              <a:rPr lang="pl-PL" sz="2000" b="1" dirty="0" smtClean="0"/>
              <a:t>35 dzielnicach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Najwięcej </a:t>
            </a:r>
            <a:r>
              <a:rPr lang="pl-PL" sz="2000" b="1" dirty="0" smtClean="0"/>
              <a:t>7</a:t>
            </a:r>
            <a:r>
              <a:rPr lang="pl-PL" sz="2000" dirty="0" smtClean="0"/>
              <a:t> </a:t>
            </a:r>
            <a:r>
              <a:rPr lang="pl-PL" sz="2000" b="1" dirty="0" smtClean="0"/>
              <a:t>projektów</a:t>
            </a:r>
            <a:r>
              <a:rPr lang="pl-PL" sz="2000" dirty="0" smtClean="0"/>
              <a:t> do realizacji wypracowano w dzielnicy </a:t>
            </a:r>
            <a:r>
              <a:rPr lang="pl-PL" sz="2000" b="1" dirty="0" smtClean="0"/>
              <a:t>Kasprzak</a:t>
            </a:r>
            <a:r>
              <a:rPr lang="pl-PL" sz="2000" dirty="0" smtClean="0"/>
              <a:t> </a:t>
            </a:r>
          </a:p>
          <a:p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b="1" dirty="0" smtClean="0"/>
              <a:t>15 dzielnicach</a:t>
            </a:r>
            <a:r>
              <a:rPr lang="pl-PL" sz="2000" dirty="0" smtClean="0"/>
              <a:t> wypracowano po 1 projekcie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Szacunkowy </a:t>
            </a:r>
            <a:r>
              <a:rPr lang="pl-PL" sz="2000" b="1" dirty="0" smtClean="0"/>
              <a:t>koszt</a:t>
            </a:r>
            <a:r>
              <a:rPr lang="pl-PL" sz="2000" dirty="0" smtClean="0"/>
              <a:t> realizacji projektów to </a:t>
            </a:r>
            <a:r>
              <a:rPr lang="pl-PL" sz="2000" b="1" dirty="0" smtClean="0"/>
              <a:t>8 mln</a:t>
            </a:r>
            <a:r>
              <a:rPr lang="pl-PL" sz="2000" dirty="0" smtClean="0"/>
              <a:t>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Projekty przygotowano na bazie </a:t>
            </a:r>
            <a:r>
              <a:rPr lang="pl-PL" sz="2000" b="1" dirty="0" smtClean="0"/>
              <a:t>292 pomysłów</a:t>
            </a:r>
            <a:r>
              <a:rPr lang="pl-PL" sz="2000" dirty="0" smtClean="0"/>
              <a:t> w ramach </a:t>
            </a:r>
            <a:r>
              <a:rPr lang="pl-PL" sz="2000" b="1" dirty="0" smtClean="0"/>
              <a:t>171 spotkań</a:t>
            </a:r>
            <a:r>
              <a:rPr lang="pl-PL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 procesie udział wzięło </a:t>
            </a:r>
            <a:r>
              <a:rPr lang="pl-PL" sz="2000" b="1" dirty="0" smtClean="0"/>
              <a:t>1519 osób</a:t>
            </a:r>
            <a:r>
              <a:rPr lang="pl-PL" sz="2000" dirty="0" smtClean="0"/>
              <a:t>, a raz policzalnych </a:t>
            </a:r>
            <a:r>
              <a:rPr lang="pl-PL" sz="2000" b="1" dirty="0" smtClean="0"/>
              <a:t>579 osób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Tylko w jednej dzielnicy </a:t>
            </a:r>
            <a:r>
              <a:rPr lang="pl-PL" sz="2000" b="1" dirty="0" smtClean="0"/>
              <a:t>Błędowie</a:t>
            </a:r>
            <a:r>
              <a:rPr lang="pl-PL" sz="2000" dirty="0" smtClean="0"/>
              <a:t> zdecydowano się na </a:t>
            </a:r>
            <a:r>
              <a:rPr lang="pl-PL" sz="2000" b="1" dirty="0" smtClean="0"/>
              <a:t>głosowanie między 2 projektami. </a:t>
            </a:r>
            <a:r>
              <a:rPr lang="pl-PL" sz="2000" dirty="0" smtClean="0"/>
              <a:t>Udział w nim wzięło </a:t>
            </a:r>
            <a:r>
              <a:rPr lang="pl-PL" sz="2000" b="1" dirty="0" smtClean="0"/>
              <a:t>540 osób</a:t>
            </a:r>
            <a:r>
              <a:rPr lang="pl-PL" sz="2000" dirty="0" smtClean="0"/>
              <a:t> co stanowi </a:t>
            </a:r>
            <a:r>
              <a:rPr lang="pl-PL" sz="2000" b="1" dirty="0" smtClean="0"/>
              <a:t>44%</a:t>
            </a:r>
            <a:r>
              <a:rPr lang="pl-PL" sz="2000" dirty="0" smtClean="0"/>
              <a:t> </a:t>
            </a:r>
            <a:r>
              <a:rPr lang="pl-PL" sz="2000" b="1" dirty="0" smtClean="0"/>
              <a:t>mieszkańców dzielnicy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Wybrano projekt pn. </a:t>
            </a:r>
            <a:r>
              <a:rPr lang="pl-PL" sz="2000" i="1" dirty="0" smtClean="0"/>
              <a:t>Remiza OSP i Miejsce Spotkań</a:t>
            </a:r>
            <a:r>
              <a:rPr lang="pl-PL" sz="2000" dirty="0" smtClean="0"/>
              <a:t> </a:t>
            </a:r>
            <a:r>
              <a:rPr lang="pl-PL" sz="2000" b="1" dirty="0" smtClean="0"/>
              <a:t>319 głosami. </a:t>
            </a:r>
            <a:r>
              <a:rPr lang="pl-PL" sz="2000" dirty="0" smtClean="0"/>
              <a:t>Drugi projekt pn. </a:t>
            </a:r>
            <a:r>
              <a:rPr lang="pl-PL" sz="2000" i="1" dirty="0" smtClean="0"/>
              <a:t>Chodnik ulica Jesionowa – etap I </a:t>
            </a:r>
            <a:r>
              <a:rPr lang="pl-PL" sz="2000" dirty="0" smtClean="0"/>
              <a:t>uzyskał </a:t>
            </a:r>
            <a:r>
              <a:rPr lang="pl-PL" sz="2000" b="1" dirty="0" smtClean="0"/>
              <a:t>171 głosów</a:t>
            </a:r>
            <a:r>
              <a:rPr lang="pl-PL" sz="2000" dirty="0" smtClean="0"/>
              <a:t> </a:t>
            </a:r>
            <a:endParaRPr lang="pl-PL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 smtClean="0"/>
          </a:p>
          <a:p>
            <a:r>
              <a:rPr lang="pl-PL" sz="2000" dirty="0" smtClean="0"/>
              <a:t> </a:t>
            </a:r>
          </a:p>
        </p:txBody>
      </p:sp>
      <p:sp>
        <p:nvSpPr>
          <p:cNvPr id="7" name="Prostokąt 6"/>
          <p:cNvSpPr/>
          <p:nvPr/>
        </p:nvSpPr>
        <p:spPr>
          <a:xfrm>
            <a:off x="2519580" y="147482"/>
            <a:ext cx="91893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V edycja Dąbrowskiego Budżetu Partycypacyjnego</a:t>
            </a:r>
            <a:endParaRPr lang="pl-PL" sz="2400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6950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Znalezione obrazy dla zapytania napraw sobie mias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1223" y="5303055"/>
            <a:ext cx="991195" cy="99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236" y="2283294"/>
            <a:ext cx="1927182" cy="77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Znalezione obrazy dla zapytania centrum aktywno&amp;sacute;ci obywatelskie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650"/>
          <a:stretch/>
        </p:blipFill>
        <p:spPr bwMode="auto">
          <a:xfrm>
            <a:off x="190635" y="3684704"/>
            <a:ext cx="1888785" cy="992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35" y="950321"/>
            <a:ext cx="1959383" cy="918461"/>
          </a:xfrm>
          <a:prstGeom prst="rect">
            <a:avLst/>
          </a:prstGeom>
        </p:spPr>
      </p:pic>
      <p:cxnSp>
        <p:nvCxnSpPr>
          <p:cNvPr id="4" name="Łącznik prosty 3"/>
          <p:cNvCxnSpPr/>
          <p:nvPr/>
        </p:nvCxnSpPr>
        <p:spPr>
          <a:xfrm>
            <a:off x="2299215" y="1062318"/>
            <a:ext cx="11385" cy="518405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2396815" y="1062318"/>
            <a:ext cx="9434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pl-PL" sz="2000" b="1" dirty="0" smtClean="0"/>
          </a:p>
          <a:p>
            <a:r>
              <a:rPr lang="pl-PL" sz="2000" dirty="0" smtClean="0"/>
              <a:t> </a:t>
            </a:r>
          </a:p>
        </p:txBody>
      </p:sp>
      <p:sp>
        <p:nvSpPr>
          <p:cNvPr id="7" name="Prostokąt 6"/>
          <p:cNvSpPr/>
          <p:nvPr/>
        </p:nvSpPr>
        <p:spPr>
          <a:xfrm>
            <a:off x="2519580" y="147482"/>
            <a:ext cx="91893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/>
          </a:p>
          <a:p>
            <a:endParaRPr lang="pl-P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0603" y="178564"/>
            <a:ext cx="72771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50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Znalezione obrazy dla zapytania napraw sobie mias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1223" y="5303055"/>
            <a:ext cx="991195" cy="99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236" y="2283294"/>
            <a:ext cx="1927182" cy="77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Znalezione obrazy dla zapytania centrum aktywno&amp;sacute;ci obywatelskie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650"/>
          <a:stretch/>
        </p:blipFill>
        <p:spPr bwMode="auto">
          <a:xfrm>
            <a:off x="190635" y="3684704"/>
            <a:ext cx="1888785" cy="992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35" y="950321"/>
            <a:ext cx="1959383" cy="918461"/>
          </a:xfrm>
          <a:prstGeom prst="rect">
            <a:avLst/>
          </a:prstGeom>
        </p:spPr>
      </p:pic>
      <p:cxnSp>
        <p:nvCxnSpPr>
          <p:cNvPr id="4" name="Łącznik prosty 3"/>
          <p:cNvCxnSpPr/>
          <p:nvPr/>
        </p:nvCxnSpPr>
        <p:spPr>
          <a:xfrm>
            <a:off x="2286000" y="1062318"/>
            <a:ext cx="22770" cy="512332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2396815" y="578369"/>
            <a:ext cx="943485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Inwestycje drogowe: chodniki, parkingi, </a:t>
            </a:r>
            <a:r>
              <a:rPr lang="pl-PL" sz="2000" dirty="0" smtClean="0"/>
              <a:t>oświetlenie  </a:t>
            </a:r>
            <a:r>
              <a:rPr lang="pl-PL" sz="2800" b="1" dirty="0" smtClean="0"/>
              <a:t>29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Siłownie zewnętrzne </a:t>
            </a:r>
            <a:r>
              <a:rPr lang="pl-PL" sz="2800" b="1" dirty="0" smtClean="0"/>
              <a:t>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Place </a:t>
            </a:r>
            <a:r>
              <a:rPr lang="pl-PL" sz="2000" dirty="0" smtClean="0"/>
              <a:t>zabaw </a:t>
            </a:r>
            <a:r>
              <a:rPr lang="pl-PL" sz="2800" b="1" dirty="0" smtClean="0"/>
              <a:t>11</a:t>
            </a:r>
            <a:endParaRPr lang="pl-PL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Modernizacja, budowa boisk </a:t>
            </a:r>
            <a:r>
              <a:rPr lang="pl-PL" sz="2800" b="1" dirty="0" smtClean="0"/>
              <a:t>2</a:t>
            </a:r>
            <a:endParaRPr lang="pl-PL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Doposażenie bibliotek, świetlic środowiskowych, szkół </a:t>
            </a:r>
            <a:r>
              <a:rPr lang="pl-PL" sz="2800" b="1" dirty="0" smtClean="0"/>
              <a:t>15</a:t>
            </a:r>
            <a:endParaRPr lang="pl-PL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Projekty społeczne </a:t>
            </a:r>
            <a:r>
              <a:rPr lang="pl-PL" sz="2000" dirty="0" smtClean="0"/>
              <a:t> </a:t>
            </a:r>
            <a:r>
              <a:rPr lang="pl-PL" sz="2800" b="1" dirty="0" smtClean="0"/>
              <a:t>1</a:t>
            </a:r>
            <a:endParaRPr lang="pl-PL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Modernizacje przestrzeni publicznych, skwery, mała architektura, monitoring</a:t>
            </a:r>
            <a:r>
              <a:rPr lang="pl-PL" sz="2800" dirty="0" smtClean="0"/>
              <a:t> </a:t>
            </a:r>
            <a:r>
              <a:rPr lang="pl-PL" sz="2800" b="1" dirty="0" smtClean="0"/>
              <a:t>20 </a:t>
            </a:r>
            <a:endParaRPr lang="pl-PL" sz="2800" dirty="0" smtClean="0"/>
          </a:p>
          <a:p>
            <a:r>
              <a:rPr lang="pl-PL" sz="2000" dirty="0" smtClean="0"/>
              <a:t> </a:t>
            </a:r>
          </a:p>
        </p:txBody>
      </p:sp>
      <p:sp>
        <p:nvSpPr>
          <p:cNvPr id="7" name="Prostokąt 6"/>
          <p:cNvSpPr/>
          <p:nvPr/>
        </p:nvSpPr>
        <p:spPr>
          <a:xfrm>
            <a:off x="2519580" y="147482"/>
            <a:ext cx="91893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Kategorie wypracowanych projektów:</a:t>
            </a:r>
            <a:endParaRPr lang="pl-PL" sz="2400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15512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Znalezione obrazy dla zapytania napraw sobie mias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1223" y="5303055"/>
            <a:ext cx="991195" cy="99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236" y="2283294"/>
            <a:ext cx="1927182" cy="77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Znalezione obrazy dla zapytania centrum aktywno&amp;sacute;ci obywatelskie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650"/>
          <a:stretch/>
        </p:blipFill>
        <p:spPr bwMode="auto">
          <a:xfrm>
            <a:off x="190635" y="3684704"/>
            <a:ext cx="1888785" cy="992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35" y="950321"/>
            <a:ext cx="1959383" cy="918461"/>
          </a:xfrm>
          <a:prstGeom prst="rect">
            <a:avLst/>
          </a:prstGeom>
        </p:spPr>
      </p:pic>
      <p:cxnSp>
        <p:nvCxnSpPr>
          <p:cNvPr id="4" name="Łącznik prosty 3"/>
          <p:cNvCxnSpPr/>
          <p:nvPr/>
        </p:nvCxnSpPr>
        <p:spPr>
          <a:xfrm>
            <a:off x="2286000" y="1062318"/>
            <a:ext cx="22770" cy="512332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2519580" y="242484"/>
            <a:ext cx="91893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/>
              <a:t>Koszty poszczególnych kategorii projektów:</a:t>
            </a:r>
            <a:endParaRPr lang="pl-PL" sz="2400" b="1" dirty="0" smtClean="0"/>
          </a:p>
          <a:p>
            <a:endParaRPr lang="pl-PL" dirty="0" smtClean="0"/>
          </a:p>
        </p:txBody>
      </p:sp>
      <p:sp>
        <p:nvSpPr>
          <p:cNvPr id="10" name="pole tekstowe 9"/>
          <p:cNvSpPr txBox="1"/>
          <p:nvPr/>
        </p:nvSpPr>
        <p:spPr>
          <a:xfrm>
            <a:off x="2384940" y="668892"/>
            <a:ext cx="943485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Inwestycje drogowe: chodniki, parkingi, </a:t>
            </a:r>
            <a:r>
              <a:rPr lang="pl-PL" sz="2000" dirty="0" smtClean="0"/>
              <a:t>oświetlenie </a:t>
            </a:r>
            <a:r>
              <a:rPr lang="pl-PL" sz="2800" b="1" dirty="0" smtClean="0"/>
              <a:t>3 800 000 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Siłownie zewnętrzne </a:t>
            </a:r>
            <a:r>
              <a:rPr lang="pl-PL" sz="2800" b="1" dirty="0" smtClean="0"/>
              <a:t>370 000 zł </a:t>
            </a:r>
            <a:r>
              <a:rPr lang="pl-PL" sz="2000" dirty="0" smtClean="0"/>
              <a:t>	</a:t>
            </a:r>
            <a:endParaRPr lang="pl-PL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Place </a:t>
            </a:r>
            <a:r>
              <a:rPr lang="pl-PL" sz="2000" dirty="0" smtClean="0"/>
              <a:t>zabaw </a:t>
            </a:r>
            <a:r>
              <a:rPr lang="pl-PL" sz="2800" b="1" dirty="0" smtClean="0"/>
              <a:t>1 350 000 zł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Modernizacja, budowa boisk </a:t>
            </a:r>
            <a:r>
              <a:rPr lang="pl-PL" sz="2800" b="1" dirty="0" smtClean="0"/>
              <a:t>140 000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Doposażenie bibliotek, świetlic środowiskowych, </a:t>
            </a:r>
            <a:r>
              <a:rPr lang="pl-PL" sz="2000" dirty="0" smtClean="0"/>
              <a:t>szkół </a:t>
            </a:r>
            <a:r>
              <a:rPr lang="pl-PL" sz="2800" b="1" dirty="0" smtClean="0"/>
              <a:t>460 000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Projekty społeczne </a:t>
            </a:r>
            <a:r>
              <a:rPr lang="pl-PL" sz="2000" dirty="0" smtClean="0"/>
              <a:t> </a:t>
            </a:r>
            <a:r>
              <a:rPr lang="pl-PL" sz="2800" b="1" dirty="0" smtClean="0"/>
              <a:t>20 000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Modernizacje przestrzeni publicznych, skwery, mała architektura  </a:t>
            </a:r>
            <a:r>
              <a:rPr lang="pl-PL" sz="2800" b="1" dirty="0" smtClean="0"/>
              <a:t>1 860 000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800" b="1" dirty="0" smtClean="0"/>
          </a:p>
          <a:p>
            <a:r>
              <a:rPr lang="pl-PL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961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5398279" y="2635624"/>
            <a:ext cx="59334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  <a:cs typeface="Calibri Light" panose="020F0302020204030204" pitchFamily="34" charset="0"/>
              </a:rPr>
              <a:t>Dziękuję za uwagę</a:t>
            </a:r>
          </a:p>
          <a:p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cs typeface="Calibri Light" panose="020F0302020204030204" pitchFamily="34" charset="0"/>
              </a:rPr>
              <a:t>Zbigniew Podraza</a:t>
            </a:r>
          </a:p>
          <a:p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  <a:cs typeface="Calibri Light" panose="020F0302020204030204" pitchFamily="34" charset="0"/>
              </a:rPr>
              <a:t>Prezydent Miasta Dąbrowa Górnicza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6243" y="5882047"/>
            <a:ext cx="1664072" cy="857097"/>
          </a:xfrm>
          <a:prstGeom prst="rect">
            <a:avLst/>
          </a:prstGeom>
        </p:spPr>
      </p:pic>
      <p:pic>
        <p:nvPicPr>
          <p:cNvPr id="9" name="Picture 6" descr="Znalezione obrazy dla zapytania napraw sobie mias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0545" y="5853278"/>
            <a:ext cx="882557" cy="88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7442" y="5763193"/>
            <a:ext cx="3510835" cy="109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348" y="5906791"/>
            <a:ext cx="1927182" cy="77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Znalezione obrazy dla zapytania centrum aktywno&amp;sacute;ci obywatelskiej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650"/>
          <a:stretch/>
        </p:blipFill>
        <p:spPr bwMode="auto">
          <a:xfrm>
            <a:off x="2651447" y="5894952"/>
            <a:ext cx="1796385" cy="943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8287" y="2584578"/>
            <a:ext cx="3063553" cy="1436041"/>
          </a:xfrm>
          <a:prstGeom prst="rect">
            <a:avLst/>
          </a:prstGeom>
        </p:spPr>
      </p:pic>
      <p:cxnSp>
        <p:nvCxnSpPr>
          <p:cNvPr id="15" name="Łącznik prosty 14"/>
          <p:cNvCxnSpPr/>
          <p:nvPr/>
        </p:nvCxnSpPr>
        <p:spPr>
          <a:xfrm>
            <a:off x="5311840" y="2770094"/>
            <a:ext cx="0" cy="111610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599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201</Words>
  <Application>Microsoft Office PowerPoint</Application>
  <PresentationFormat>Niestandardowy</PresentationFormat>
  <Paragraphs>58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Drygała</dc:creator>
  <cp:lastModifiedBy>mmike</cp:lastModifiedBy>
  <cp:revision>29</cp:revision>
  <dcterms:created xsi:type="dcterms:W3CDTF">2017-12-12T13:26:15Z</dcterms:created>
  <dcterms:modified xsi:type="dcterms:W3CDTF">2018-03-28T13:29:02Z</dcterms:modified>
</cp:coreProperties>
</file>